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688" r:id="rId3"/>
    <p:sldMasterId id="2147483700" r:id="rId4"/>
    <p:sldMasterId id="2147483712" r:id="rId5"/>
    <p:sldMasterId id="2147483724" r:id="rId6"/>
    <p:sldMasterId id="2147483736" r:id="rId7"/>
  </p:sldMasterIdLst>
  <p:sldIdLst>
    <p:sldId id="256" r:id="rId8"/>
    <p:sldId id="263" r:id="rId9"/>
    <p:sldId id="260" r:id="rId10"/>
    <p:sldId id="257" r:id="rId11"/>
    <p:sldId id="258" r:id="rId12"/>
    <p:sldId id="259" r:id="rId13"/>
    <p:sldId id="261" r:id="rId1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sz="quarter" idx="15" hasCustomPrompt="1"/>
          </p:nvPr>
        </p:nvSpPr>
        <p:spPr>
          <a:xfrm>
            <a:off x="2371725" y="176213"/>
            <a:ext cx="6583363" cy="6518275"/>
          </a:xfrm>
          <a:solidFill>
            <a:schemeClr val="accent1"/>
          </a:solidFill>
        </p:spPr>
        <p:txBody>
          <a:bodyPr lIns="180000" tIns="180000" rIns="0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sv-SE" dirty="0" smtClean="0"/>
              <a:t>Klicka på ikonen för att infoga bild</a:t>
            </a:r>
            <a:endParaRPr lang="sv-SE" dirty="0"/>
          </a:p>
        </p:txBody>
      </p:sp>
      <p:sp>
        <p:nvSpPr>
          <p:cNvPr id="8" name="Rektangel 7"/>
          <p:cNvSpPr/>
          <p:nvPr/>
        </p:nvSpPr>
        <p:spPr>
          <a:xfrm>
            <a:off x="190500" y="176213"/>
            <a:ext cx="2180560" cy="6518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3181221" y="2238999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200399" y="3556710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  <p:grpSp>
        <p:nvGrpSpPr>
          <p:cNvPr id="2" name="Grupp 9"/>
          <p:cNvGrpSpPr/>
          <p:nvPr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7" name="Bildobjekt 6" descr="gbg_st_cmyk_neg-01.png"/>
            <p:cNvPicPr>
              <a:picLocks noChangeAspect="1"/>
            </p:cNvPicPr>
            <p:nvPr userDrawn="1"/>
          </p:nvPicPr>
          <p:blipFill>
            <a:blip r:embed="rId2" cstate="screen">
              <a:lum bright="-100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9" name="Bildobjekt 8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6" name="Platshållare för text 5"/>
          <p:cNvSpPr>
            <a:spLocks noGrp="1"/>
          </p:cNvSpPr>
          <p:nvPr>
            <p:ph type="body" sz="quarter" idx="16" hasCustomPrompt="1"/>
          </p:nvPr>
        </p:nvSpPr>
        <p:spPr>
          <a:xfrm>
            <a:off x="3200399" y="3982827"/>
            <a:ext cx="5475619" cy="25588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 smtClean="0"/>
              <a:t>Eventuellt namn på föredragshållaren</a:t>
            </a:r>
          </a:p>
        </p:txBody>
      </p:sp>
    </p:spTree>
    <p:extLst>
      <p:ext uri="{BB962C8B-B14F-4D97-AF65-F5344CB8AC3E}">
        <p14:creationId xmlns="" xmlns:p14="http://schemas.microsoft.com/office/powerpoint/2010/main" val="1854815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1" y="0"/>
            <a:ext cx="9143998" cy="6857999"/>
          </a:xfrm>
          <a:prstGeom prst="rect">
            <a:avLst/>
          </a:prstGeom>
        </p:spPr>
      </p:pic>
      <p:pic>
        <p:nvPicPr>
          <p:cNvPr id="11" name="Bildobjekt 10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="" xmlns:p14="http://schemas.microsoft.com/office/powerpoint/2010/main" val="15290107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7834357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4556971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9990227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64687D-C380-4E2C-8E2B-55295DAC7FF7}" type="datetimeFigureOut">
              <a:rPr lang="sv-SE" smtClean="0"/>
              <a:pPr/>
              <a:t>2015-10-07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97BA63-C4A2-4C0D-9895-A2217411132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1459635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5610761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="" xmlns:p14="http://schemas.microsoft.com/office/powerpoint/2010/main" val="22895220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9398589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4393100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5057276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8" cy="6857998"/>
          </a:xfrm>
          <a:prstGeom prst="rect">
            <a:avLst/>
          </a:prstGeom>
        </p:spPr>
      </p:pic>
      <p:pic>
        <p:nvPicPr>
          <p:cNvPr id="11" name="Bildobjekt 10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="" xmlns:p14="http://schemas.microsoft.com/office/powerpoint/2010/main" val="13812576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9344262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614402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64687D-C380-4E2C-8E2B-55295DAC7FF7}" type="datetimeFigureOut">
              <a:rPr lang="sv-SE" smtClean="0"/>
              <a:pPr/>
              <a:t>2015-10-07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97BA63-C4A2-4C0D-9895-A2217411132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640054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665383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6283187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="" xmlns:p14="http://schemas.microsoft.com/office/powerpoint/2010/main" val="377501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002246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09972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264982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7" cy="6857998"/>
          </a:xfrm>
          <a:prstGeom prst="rect">
            <a:avLst/>
          </a:prstGeom>
        </p:spPr>
      </p:pic>
      <p:pic>
        <p:nvPicPr>
          <p:cNvPr id="14" name="Bildobjekt 13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="" xmlns:p14="http://schemas.microsoft.com/office/powerpoint/2010/main" val="38186466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377047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9" cy="6857999"/>
          </a:xfrm>
          <a:prstGeom prst="rect">
            <a:avLst/>
          </a:prstGeom>
        </p:spPr>
      </p:pic>
      <p:cxnSp>
        <p:nvCxnSpPr>
          <p:cNvPr id="13" name="Rak 12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sp>
        <p:nvSpPr>
          <p:cNvPr id="10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="" xmlns:p14="http://schemas.microsoft.com/office/powerpoint/2010/main" val="1854815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7314874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3989704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849822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41795323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="" xmlns:p14="http://schemas.microsoft.com/office/powerpoint/2010/main" val="651498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8734941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5341948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386723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7" cy="6857997"/>
          </a:xfrm>
          <a:prstGeom prst="rect">
            <a:avLst/>
          </a:prstGeom>
        </p:spPr>
      </p:pic>
      <p:pic>
        <p:nvPicPr>
          <p:cNvPr id="14" name="Bildobjekt 13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="" xmlns:p14="http://schemas.microsoft.com/office/powerpoint/2010/main" val="7116089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4007312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7747069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5611859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705937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3548133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0457229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="" xmlns:p14="http://schemas.microsoft.com/office/powerpoint/2010/main" val="26003020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3483736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41481560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6659924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9" cy="6857999"/>
          </a:xfrm>
          <a:prstGeom prst="rect">
            <a:avLst/>
          </a:prstGeom>
        </p:spPr>
      </p:pic>
      <p:sp>
        <p:nvSpPr>
          <p:cNvPr id="12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177477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206017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9" cy="6857999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="" xmlns:p14="http://schemas.microsoft.com/office/powerpoint/2010/main" val="141394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prick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8" cy="6857998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="" xmlns:p14="http://schemas.microsoft.com/office/powerpoint/2010/main" val="3553815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7" cy="6857998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="" xmlns:p14="http://schemas.microsoft.com/office/powerpoint/2010/main" val="2401803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7" cy="6857997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="" xmlns:p14="http://schemas.microsoft.com/office/powerpoint/2010/main" val="30065470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7910851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206017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58800" y="586800"/>
            <a:ext cx="6738950" cy="101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88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6011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8" cy="762436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11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1" y="6257925"/>
            <a:ext cx="9143998" cy="60007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061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7" cy="762435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888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7" cy="76243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02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6" cy="76243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736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458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.intraservice@intraservice.goteborg.se" TargetMode="External"/><Relationship Id="rId2" Type="http://schemas.openxmlformats.org/officeDocument/2006/relationships/hyperlink" Target="mailto:redaktionen@goteborg.se" TargetMode="Externa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>
                <a:latin typeface="Calibri" pitchFamily="34" charset="0"/>
                <a:cs typeface="Calibri" pitchFamily="34" charset="0"/>
              </a:rPr>
              <a:t>Projektet är avslutat</a:t>
            </a:r>
          </a:p>
          <a:p>
            <a:r>
              <a:rPr lang="sv-SE" dirty="0" smtClean="0">
                <a:latin typeface="Calibri" pitchFamily="34" charset="0"/>
                <a:cs typeface="Calibri" pitchFamily="34" charset="0"/>
              </a:rPr>
              <a:t>Hur blev det?</a:t>
            </a:r>
          </a:p>
          <a:p>
            <a:r>
              <a:rPr lang="sv-SE" dirty="0" smtClean="0">
                <a:latin typeface="Calibri" pitchFamily="34" charset="0"/>
                <a:cs typeface="Calibri" pitchFamily="34" charset="0"/>
              </a:rPr>
              <a:t>Vad gör vi nu?</a:t>
            </a:r>
            <a:endParaRPr lang="sv-S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Calibri" pitchFamily="34" charset="0"/>
                <a:cs typeface="Calibri" pitchFamily="34" charset="0"/>
              </a:rPr>
              <a:t>Enhetssida 2.0</a:t>
            </a:r>
            <a:endParaRPr lang="sv-SE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772816"/>
            <a:ext cx="3749675" cy="363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82" y="476672"/>
            <a:ext cx="9044922" cy="550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31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Enhetssida 2  - projektet avslutat </a:t>
            </a:r>
            <a:endParaRPr lang="sv-S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3"/>
          </p:nvPr>
        </p:nvSpPr>
        <p:spPr>
          <a:xfrm>
            <a:off x="539552" y="1484784"/>
            <a:ext cx="8228598" cy="4694400"/>
          </a:xfrm>
        </p:spPr>
        <p:txBody>
          <a:bodyPr>
            <a:normAutofit/>
          </a:bodyPr>
          <a:lstStyle/>
          <a:p>
            <a:r>
              <a:rPr lang="sv-SE" sz="2400" dirty="0" smtClean="0">
                <a:latin typeface="Calibri" pitchFamily="34" charset="0"/>
                <a:cs typeface="Calibri" pitchFamily="34" charset="0"/>
              </a:rPr>
              <a:t>Avslutat projekt går över i drift och förvaltning =</a:t>
            </a:r>
          </a:p>
          <a:p>
            <a:r>
              <a:rPr lang="sv-SE" sz="2400" dirty="0" smtClean="0">
                <a:latin typeface="Calibri" pitchFamily="34" charset="0"/>
                <a:cs typeface="Calibri" pitchFamily="34" charset="0"/>
              </a:rPr>
              <a:t>Beställa ny enhetssida, som tidigare</a:t>
            </a:r>
          </a:p>
          <a:p>
            <a:r>
              <a:rPr lang="sv-SE" sz="2400" dirty="0" smtClean="0">
                <a:latin typeface="Calibri" pitchFamily="34" charset="0"/>
                <a:cs typeface="Calibri" pitchFamily="34" charset="0"/>
              </a:rPr>
              <a:t>Redaktionell support, frågor, tips</a:t>
            </a:r>
            <a:br>
              <a:rPr lang="sv-SE" sz="2400" dirty="0" smtClean="0">
                <a:latin typeface="Calibri" pitchFamily="34" charset="0"/>
                <a:cs typeface="Calibri" pitchFamily="34" charset="0"/>
              </a:rPr>
            </a:br>
            <a:r>
              <a:rPr lang="sv-SE" sz="2400" dirty="0" err="1" smtClean="0">
                <a:latin typeface="Calibri" pitchFamily="34" charset="0"/>
                <a:cs typeface="Calibri" pitchFamily="34" charset="0"/>
                <a:hlinkClick r:id="rId2"/>
              </a:rPr>
              <a:t>redaktionen@goteborg.se</a:t>
            </a:r>
            <a:endParaRPr lang="sv-SE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sv-SE" sz="2400" dirty="0" smtClean="0">
                <a:latin typeface="Calibri" pitchFamily="34" charset="0"/>
                <a:cs typeface="Calibri" pitchFamily="34" charset="0"/>
              </a:rPr>
              <a:t>Teknisk support (om du inte vet vilket, fråga redaktionen)</a:t>
            </a:r>
            <a:br>
              <a:rPr lang="sv-SE" sz="2400" dirty="0" smtClean="0">
                <a:latin typeface="Calibri" pitchFamily="34" charset="0"/>
                <a:cs typeface="Calibri" pitchFamily="34" charset="0"/>
              </a:rPr>
            </a:br>
            <a:r>
              <a:rPr lang="sv-SE" sz="2400" dirty="0" err="1" smtClean="0">
                <a:latin typeface="Calibri" pitchFamily="34" charset="0"/>
                <a:cs typeface="Calibri" pitchFamily="34" charset="0"/>
                <a:hlinkClick r:id="rId3"/>
              </a:rPr>
              <a:t>support.intraservice@intraservice.goteborg.se</a:t>
            </a:r>
            <a:r>
              <a:rPr lang="sv-SE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v-SE" sz="2400" dirty="0" smtClean="0">
                <a:latin typeface="Calibri" pitchFamily="34" charset="0"/>
                <a:cs typeface="Calibri" pitchFamily="34" charset="0"/>
              </a:rPr>
            </a:br>
            <a:endParaRPr lang="sv-SE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sv-SE" sz="2400" dirty="0" smtClean="0">
                <a:latin typeface="Calibri" pitchFamily="34" charset="0"/>
                <a:cs typeface="Calibri" pitchFamily="34" charset="0"/>
              </a:rPr>
              <a:t>Workshops med stöd och introduktion pågår nu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Calibri" pitchFamily="34" charset="0"/>
                <a:cs typeface="Calibri" pitchFamily="34" charset="0"/>
              </a:rPr>
              <a:t>Nyttoeffekter - besökarna</a:t>
            </a:r>
            <a:endParaRPr lang="sv-S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539552" y="1268760"/>
            <a:ext cx="8228598" cy="4694400"/>
          </a:xfrm>
        </p:spPr>
        <p:txBody>
          <a:bodyPr/>
          <a:lstStyle/>
          <a:p>
            <a:pPr marL="284400">
              <a:lnSpc>
                <a:spcPct val="90000"/>
              </a:lnSpc>
              <a:spcAft>
                <a:spcPts val="500"/>
              </a:spcAft>
              <a:buFont typeface="Wingdings" pitchFamily="2" charset="2"/>
              <a:buChar char="ü"/>
            </a:pPr>
            <a:r>
              <a:rPr lang="sv-SE" sz="14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Enhetssidor uppbyggda efter besökarnas behov (gäller mallpaketen)</a:t>
            </a:r>
          </a:p>
          <a:p>
            <a:pPr marL="284400">
              <a:lnSpc>
                <a:spcPct val="90000"/>
              </a:lnSpc>
              <a:spcAft>
                <a:spcPts val="500"/>
              </a:spcAft>
              <a:buFont typeface="Wingdings" pitchFamily="2" charset="2"/>
              <a:buChar char="ü"/>
            </a:pPr>
            <a:r>
              <a:rPr lang="sv-SE" sz="14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Konsekvent uppbyggda enhetssidor i de fall man besöker flera stycken (gäller mallpaketen) </a:t>
            </a:r>
          </a:p>
          <a:p>
            <a:pPr marL="284400">
              <a:lnSpc>
                <a:spcPct val="90000"/>
              </a:lnSpc>
              <a:spcAft>
                <a:spcPts val="500"/>
              </a:spcAft>
              <a:buFont typeface="Wingdings" pitchFamily="2" charset="2"/>
              <a:buChar char="ü"/>
            </a:pPr>
            <a:r>
              <a:rPr lang="sv-SE" sz="14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Mobilanpassad sajt </a:t>
            </a:r>
          </a:p>
          <a:p>
            <a:pPr marL="284400">
              <a:lnSpc>
                <a:spcPct val="90000"/>
              </a:lnSpc>
              <a:spcAft>
                <a:spcPts val="500"/>
              </a:spcAft>
              <a:buFont typeface="Wingdings" pitchFamily="2" charset="2"/>
              <a:buChar char="ü"/>
            </a:pPr>
            <a:r>
              <a:rPr lang="sv-SE" sz="14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Konventionell navigering </a:t>
            </a:r>
          </a:p>
          <a:p>
            <a:pPr marL="284400">
              <a:lnSpc>
                <a:spcPct val="90000"/>
              </a:lnSpc>
              <a:spcAft>
                <a:spcPts val="500"/>
              </a:spcAft>
              <a:buFont typeface="Wingdings" pitchFamily="2" charset="2"/>
              <a:buChar char="ü"/>
            </a:pPr>
            <a:r>
              <a:rPr lang="sv-SE" sz="14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Kunna hitta generell info (t.ex. lånekortsregler) på enhetssidan. (Besökaren behöver inte hoppa mellan enhetssidan och kategoristrukturen på goteborg.se) </a:t>
            </a:r>
          </a:p>
          <a:p>
            <a:pPr marL="284400">
              <a:lnSpc>
                <a:spcPct val="90000"/>
              </a:lnSpc>
              <a:spcAft>
                <a:spcPts val="500"/>
              </a:spcAft>
              <a:buFont typeface="Wingdings" pitchFamily="2" charset="2"/>
              <a:buChar char="ü"/>
            </a:pPr>
            <a:r>
              <a:rPr lang="sv-SE" sz="14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Toppuppgiftslänkar till den mest efterfrågade servicen </a:t>
            </a:r>
          </a:p>
          <a:p>
            <a:pPr marL="284400">
              <a:lnSpc>
                <a:spcPct val="90000"/>
              </a:lnSpc>
              <a:spcAft>
                <a:spcPts val="500"/>
              </a:spcAft>
              <a:buFont typeface="Wingdings" pitchFamily="2" charset="2"/>
              <a:buChar char="ü"/>
            </a:pPr>
            <a:r>
              <a:rPr lang="sv-SE" sz="14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Kontaktuppgifter på enhetssidan. (Besökaren behöver inte hoppa mellan enhetssidan och enhetskatalogen) </a:t>
            </a:r>
          </a:p>
          <a:p>
            <a:pPr marL="284400">
              <a:lnSpc>
                <a:spcPct val="90000"/>
              </a:lnSpc>
              <a:spcAft>
                <a:spcPts val="500"/>
              </a:spcAft>
              <a:buFont typeface="Wingdings" pitchFamily="2" charset="2"/>
              <a:buChar char="ü"/>
            </a:pPr>
            <a:r>
              <a:rPr lang="sv-SE" sz="14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Generella kontaktuppgifter till enheten i sidfoten på varje sida på enhetssidan. </a:t>
            </a:r>
          </a:p>
          <a:p>
            <a:pPr marL="284400">
              <a:lnSpc>
                <a:spcPct val="90000"/>
              </a:lnSpc>
              <a:spcAft>
                <a:spcPts val="500"/>
              </a:spcAft>
              <a:buFont typeface="Wingdings" pitchFamily="2" charset="2"/>
              <a:buChar char="ü"/>
            </a:pPr>
            <a:r>
              <a:rPr lang="sv-SE" sz="14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Enhetens aktuelltartiklar på enhetssidan. (Besökaren behöver inte hoppa mellan enhetssidan och aktuelltarkivet) </a:t>
            </a:r>
          </a:p>
          <a:p>
            <a:pPr marL="284400">
              <a:lnSpc>
                <a:spcPct val="90000"/>
              </a:lnSpc>
              <a:spcAft>
                <a:spcPts val="500"/>
              </a:spcAft>
            </a:pPr>
            <a:r>
              <a:rPr lang="sv-SE" sz="14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Bildspelsfunktion för att kunna se bilder på t.ex. lokaler. </a:t>
            </a:r>
          </a:p>
          <a:p>
            <a:pPr marL="284400">
              <a:lnSpc>
                <a:spcPct val="90000"/>
              </a:lnSpc>
              <a:spcAft>
                <a:spcPts val="500"/>
              </a:spcAft>
            </a:pPr>
            <a:r>
              <a:rPr lang="sv-SE" sz="14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Enkelt kunna se kalendarium för enheten </a:t>
            </a:r>
          </a:p>
          <a:p>
            <a:pPr marL="284400">
              <a:lnSpc>
                <a:spcPct val="90000"/>
              </a:lnSpc>
              <a:spcAft>
                <a:spcPts val="500"/>
              </a:spcAft>
            </a:pPr>
            <a:r>
              <a:rPr lang="sv-SE" sz="14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Lättare att hitta avvikande öppettider och annan tillfällig viktig information. </a:t>
            </a:r>
          </a:p>
          <a:p>
            <a:pPr marL="284400">
              <a:lnSpc>
                <a:spcPct val="90000"/>
              </a:lnSpc>
              <a:spcAft>
                <a:spcPts val="500"/>
              </a:spcAft>
              <a:buFont typeface="Wingdings" pitchFamily="2" charset="2"/>
              <a:buChar char="ü"/>
            </a:pPr>
            <a:r>
              <a:rPr lang="sv-SE" sz="14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Enhetssidan är en egen sajt och det finns därmed ingen risk att besökaren tror att toppnavigeringen på goteborg.se är kopplat till enhetssidan</a:t>
            </a:r>
            <a:r>
              <a:rPr lang="sv-SE" sz="14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marL="284400">
              <a:lnSpc>
                <a:spcPct val="90000"/>
              </a:lnSpc>
              <a:spcAft>
                <a:spcPts val="500"/>
              </a:spcAft>
            </a:pPr>
            <a:r>
              <a:rPr lang="sv-SE" sz="14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Kunna skicka in synpunkter via ett formulär på enhetssidan </a:t>
            </a:r>
          </a:p>
          <a:p>
            <a:pPr marL="284400">
              <a:lnSpc>
                <a:spcPct val="90000"/>
              </a:lnSpc>
              <a:spcAft>
                <a:spcPts val="500"/>
              </a:spcAft>
              <a:buFont typeface="Wingdings" pitchFamily="2" charset="2"/>
              <a:buChar char="ü"/>
            </a:pPr>
            <a:r>
              <a:rPr lang="sv-SE" sz="14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Färre brutna länkar </a:t>
            </a:r>
          </a:p>
          <a:p>
            <a:pPr marL="284400">
              <a:lnSpc>
                <a:spcPct val="90000"/>
              </a:lnSpc>
              <a:spcAft>
                <a:spcPts val="500"/>
              </a:spcAft>
            </a:pPr>
            <a:r>
              <a:rPr lang="sv-SE" sz="14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Får ett vettigt 404-meddelande när man hamnar på en sida som inte finns</a:t>
            </a:r>
            <a:endParaRPr lang="sv-SE" sz="1400" dirty="0">
              <a:solidFill>
                <a:schemeClr val="bg1">
                  <a:lumMod val="6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4294967295"/>
          </p:nvPr>
        </p:nvSpPr>
        <p:spPr>
          <a:xfrm>
            <a:off x="6907213" y="6248400"/>
            <a:ext cx="2236787" cy="457200"/>
          </a:xfrm>
          <a:prstGeom prst="rect">
            <a:avLst/>
          </a:prstGeom>
        </p:spPr>
        <p:txBody>
          <a:bodyPr/>
          <a:lstStyle/>
          <a:p>
            <a:fld id="{3235EA8D-BD03-48C6-8222-0750DD5364E8}" type="datetime4">
              <a:rPr lang="sv-SE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/>
              <a:t>7 oktober 2015</a:t>
            </a:fld>
            <a:endParaRPr lang="sv-SE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4" dur="indefinite"/>
                                        <p:tgtEl>
                                          <p:spTgt spid="3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8" dur="indefinite"/>
                                        <p:tgtEl>
                                          <p:spTgt spid="317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2" dur="indefinite"/>
                                        <p:tgtEl>
                                          <p:spTgt spid="317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6" dur="indefinite"/>
                                        <p:tgtEl>
                                          <p:spTgt spid="317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Calibri" pitchFamily="34" charset="0"/>
                <a:cs typeface="Calibri" pitchFamily="34" charset="0"/>
              </a:rPr>
              <a:t>Nyttoeffekter - verksamheterna</a:t>
            </a:r>
            <a:endParaRPr lang="sv-S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marL="284400">
              <a:lnSpc>
                <a:spcPct val="90000"/>
              </a:lnSpc>
              <a:spcAft>
                <a:spcPts val="500"/>
              </a:spcAft>
              <a:buFont typeface="Wingdings" pitchFamily="2" charset="2"/>
              <a:buChar char="ü"/>
            </a:pPr>
            <a:r>
              <a:rPr lang="sv-SE" sz="14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Kunna få en färdig navigering, puffar och externa länkar utifrån besökarnas behov vid beställning av ny enhetssida (gäller mallpaketen)</a:t>
            </a:r>
          </a:p>
          <a:p>
            <a:pPr marL="284400">
              <a:lnSpc>
                <a:spcPct val="90000"/>
              </a:lnSpc>
              <a:spcAft>
                <a:spcPts val="500"/>
              </a:spcAft>
              <a:buFont typeface="Wingdings" pitchFamily="2" charset="2"/>
              <a:buChar char="ü"/>
            </a:pPr>
            <a:r>
              <a:rPr lang="sv-SE" sz="14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Kunna få malltexter för sidor som består av ungefär samma innehåll på många enhetssidor (gäller mallpaket)</a:t>
            </a:r>
          </a:p>
          <a:p>
            <a:pPr marL="284400">
              <a:lnSpc>
                <a:spcPct val="90000"/>
              </a:lnSpc>
              <a:spcAft>
                <a:spcPts val="500"/>
              </a:spcAft>
              <a:buFont typeface="Wingdings" pitchFamily="2" charset="2"/>
              <a:buChar char="ü"/>
            </a:pPr>
            <a:r>
              <a:rPr lang="sv-SE" sz="14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Enkelt kunna göra förändringar i navigeringen</a:t>
            </a:r>
          </a:p>
          <a:p>
            <a:pPr marL="284400">
              <a:lnSpc>
                <a:spcPct val="90000"/>
              </a:lnSpc>
              <a:spcAft>
                <a:spcPts val="500"/>
              </a:spcAft>
              <a:buFont typeface="Wingdings" pitchFamily="2" charset="2"/>
              <a:buChar char="ü"/>
            </a:pPr>
            <a:r>
              <a:rPr lang="sv-SE" sz="14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Kunna välja på ett antal olika sätt att presentera kontaktuppgifter (för att passa just MIN enhet). </a:t>
            </a:r>
          </a:p>
          <a:p>
            <a:pPr marL="284400">
              <a:lnSpc>
                <a:spcPct val="90000"/>
              </a:lnSpc>
              <a:spcAft>
                <a:spcPts val="500"/>
              </a:spcAft>
            </a:pPr>
            <a:r>
              <a:rPr lang="sv-SE" sz="14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Kunna välja på ett antal olika färgscheman för min enhet</a:t>
            </a:r>
          </a:p>
          <a:p>
            <a:pPr marL="284400">
              <a:lnSpc>
                <a:spcPct val="90000"/>
              </a:lnSpc>
              <a:spcAft>
                <a:spcPts val="500"/>
              </a:spcAft>
            </a:pPr>
            <a:r>
              <a:rPr lang="sv-SE" sz="14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Kunna skapa kalendarieaktiviteter på ett ställe som sedan visas upp både på enhetssidan och i det centrala kalendariet.</a:t>
            </a:r>
          </a:p>
          <a:p>
            <a:pPr marL="284400">
              <a:lnSpc>
                <a:spcPct val="90000"/>
              </a:lnSpc>
              <a:spcAft>
                <a:spcPts val="500"/>
              </a:spcAft>
            </a:pPr>
            <a:r>
              <a:rPr lang="sv-SE" sz="14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På ett strukturerat sätt kunna visa länkar till enhetens sociala </a:t>
            </a:r>
            <a:r>
              <a:rPr lang="sv-SE" sz="1400" dirty="0" err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medier-kanaler</a:t>
            </a:r>
            <a:r>
              <a:rPr lang="sv-SE" sz="14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på enhetssidan.</a:t>
            </a:r>
          </a:p>
          <a:p>
            <a:pPr marL="284400">
              <a:lnSpc>
                <a:spcPct val="90000"/>
              </a:lnSpc>
              <a:spcAft>
                <a:spcPts val="500"/>
              </a:spcAft>
            </a:pPr>
            <a:r>
              <a:rPr lang="sv-SE" sz="14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Kunna visa viktiga informationsmeddelanden på samtliga sidor på en enhetssida (t.ex. avvikande öppettider). </a:t>
            </a:r>
          </a:p>
          <a:p>
            <a:pPr marL="284400">
              <a:lnSpc>
                <a:spcPct val="90000"/>
              </a:lnSpc>
              <a:spcAft>
                <a:spcPts val="500"/>
              </a:spcAft>
              <a:buFont typeface="Wingdings" pitchFamily="2" charset="2"/>
              <a:buChar char="ü"/>
            </a:pPr>
            <a:r>
              <a:rPr lang="sv-SE" sz="14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Möjlighet för särprofilerade att ingå i lösningen och få ta del av den generella utvecklingen på goteborg.se.</a:t>
            </a:r>
          </a:p>
          <a:p>
            <a:pPr marL="284400">
              <a:lnSpc>
                <a:spcPct val="90000"/>
              </a:lnSpc>
              <a:spcAft>
                <a:spcPts val="500"/>
              </a:spcAft>
              <a:buFont typeface="Wingdings" pitchFamily="2" charset="2"/>
              <a:buChar char="ü"/>
            </a:pPr>
            <a:r>
              <a:rPr lang="sv-SE" sz="14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Möjlighet för särprofilerade att ha egna utseenden (</a:t>
            </a:r>
            <a:r>
              <a:rPr lang="sv-SE" sz="1400" dirty="0" err="1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CSS:er</a:t>
            </a:r>
            <a:r>
              <a:rPr lang="sv-SE" sz="14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) för sina sidor.</a:t>
            </a:r>
          </a:p>
          <a:p>
            <a:pPr marL="284400">
              <a:lnSpc>
                <a:spcPct val="90000"/>
              </a:lnSpc>
              <a:spcAft>
                <a:spcPts val="500"/>
              </a:spcAft>
              <a:buFont typeface="Wingdings" pitchFamily="2" charset="2"/>
              <a:buChar char="ü"/>
            </a:pPr>
            <a:r>
              <a:rPr lang="sv-SE" sz="14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Kunna återskapa innehåll jag tagit bort av misstag</a:t>
            </a:r>
          </a:p>
          <a:p>
            <a:pPr marL="284400">
              <a:lnSpc>
                <a:spcPct val="90000"/>
              </a:lnSpc>
              <a:spcAft>
                <a:spcPts val="500"/>
              </a:spcAft>
            </a:pPr>
            <a:r>
              <a:rPr lang="sv-SE" sz="14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Kunna publicera aktuellt på samtliga sidor inom ett mallpaket och stadsdel</a:t>
            </a:r>
          </a:p>
          <a:p>
            <a:pPr marL="284400">
              <a:lnSpc>
                <a:spcPct val="90000"/>
              </a:lnSpc>
              <a:spcAft>
                <a:spcPts val="500"/>
              </a:spcAft>
            </a:pPr>
            <a:r>
              <a:rPr lang="sv-SE" sz="14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Kunna göra ändringar i </a:t>
            </a:r>
            <a:r>
              <a:rPr lang="sv-SE" sz="1400" dirty="0" err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SG-db</a:t>
            </a:r>
            <a:r>
              <a:rPr lang="sv-SE" sz="14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via på </a:t>
            </a:r>
            <a:r>
              <a:rPr lang="sv-SE" sz="1400" dirty="0" err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sidan-redigering</a:t>
            </a:r>
            <a:endParaRPr lang="sv-SE" sz="1400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4400">
              <a:lnSpc>
                <a:spcPct val="90000"/>
              </a:lnSpc>
              <a:spcAft>
                <a:spcPts val="500"/>
              </a:spcAft>
              <a:buFont typeface="Wingdings" pitchFamily="2" charset="2"/>
              <a:buChar char="ü"/>
            </a:pPr>
            <a:r>
              <a:rPr lang="sv-SE" sz="14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Löpande kunna få enhetssidan justerad centralt utifrån besökarens behov (ej behöva göra förändringar själv)</a:t>
            </a:r>
          </a:p>
          <a:p>
            <a:pPr marL="284400">
              <a:lnSpc>
                <a:spcPct val="90000"/>
              </a:lnSpc>
              <a:spcAft>
                <a:spcPts val="500"/>
              </a:spcAft>
              <a:buFont typeface="Wingdings" pitchFamily="2" charset="2"/>
              <a:buChar char="ü"/>
            </a:pPr>
            <a:r>
              <a:rPr lang="sv-SE" sz="14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Kunna skapa puffar för att lyfta fram vissa, sidor, händelser eller nyheter tydligare</a:t>
            </a:r>
          </a:p>
          <a:p>
            <a:pPr marL="284400">
              <a:lnSpc>
                <a:spcPct val="90000"/>
              </a:lnSpc>
              <a:spcAft>
                <a:spcPts val="500"/>
              </a:spcAft>
            </a:pPr>
            <a:r>
              <a:rPr lang="sv-SE" sz="14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Kunna lägga in bilder i bildspel på sin enhetssida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4294967295"/>
          </p:nvPr>
        </p:nvSpPr>
        <p:spPr>
          <a:xfrm>
            <a:off x="6907213" y="6248400"/>
            <a:ext cx="2236787" cy="457200"/>
          </a:xfrm>
          <a:prstGeom prst="rect">
            <a:avLst/>
          </a:prstGeom>
        </p:spPr>
        <p:txBody>
          <a:bodyPr/>
          <a:lstStyle/>
          <a:p>
            <a:fld id="{3235EA8D-BD03-48C6-8222-0750DD5364E8}" type="datetime4">
              <a:rPr lang="sv-SE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/>
              <a:t>7 oktober 2015</a:t>
            </a:fld>
            <a:endParaRPr lang="sv-SE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4" dur="indefinite"/>
                                        <p:tgtEl>
                                          <p:spTgt spid="3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8" dur="indefinite"/>
                                        <p:tgtEl>
                                          <p:spTgt spid="317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2" dur="indefinite"/>
                                        <p:tgtEl>
                                          <p:spTgt spid="317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6" dur="indefinite"/>
                                        <p:tgtEl>
                                          <p:spTgt spid="317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Calibri" pitchFamily="34" charset="0"/>
                <a:cs typeface="Calibri" pitchFamily="34" charset="0"/>
              </a:rPr>
              <a:t>Nyttoeffekter – webbenheten/e-samverkan</a:t>
            </a:r>
            <a:endParaRPr lang="sv-S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marL="284400">
              <a:lnSpc>
                <a:spcPct val="90000"/>
              </a:lnSpc>
              <a:spcAft>
                <a:spcPts val="500"/>
              </a:spcAft>
              <a:buFont typeface="Wingdings" pitchFamily="2" charset="2"/>
              <a:buChar char="ü"/>
            </a:pPr>
            <a:r>
              <a:rPr lang="sv-SE" sz="14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Kunna ta fram och administrera mallpaket för de vanligaste verksamheterna</a:t>
            </a:r>
          </a:p>
          <a:p>
            <a:pPr marL="284400">
              <a:lnSpc>
                <a:spcPct val="90000"/>
              </a:lnSpc>
              <a:spcAft>
                <a:spcPts val="500"/>
              </a:spcAft>
              <a:buFont typeface="Wingdings" pitchFamily="2" charset="2"/>
              <a:buChar char="ü"/>
            </a:pPr>
            <a:r>
              <a:rPr lang="sv-SE" sz="14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Kunna ta fram malltexter för sidor inom mallpaket där innehållet ska vara snarlikt för samtliga enheter</a:t>
            </a:r>
          </a:p>
          <a:p>
            <a:pPr marL="284400">
              <a:lnSpc>
                <a:spcPct val="90000"/>
              </a:lnSpc>
              <a:spcAft>
                <a:spcPts val="500"/>
              </a:spcAft>
              <a:buFont typeface="Wingdings" pitchFamily="2" charset="2"/>
              <a:buChar char="ü"/>
            </a:pPr>
            <a:r>
              <a:rPr lang="sv-SE" sz="14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Vi kan centralt göra redigeringar så att vi slipper göra förändringar manuellt på hundratals enhetssidor. Här ingår till exempel att:</a:t>
            </a:r>
          </a:p>
          <a:p>
            <a:pPr marL="1027350" lvl="1">
              <a:lnSpc>
                <a:spcPct val="90000"/>
              </a:lnSpc>
              <a:spcAft>
                <a:spcPts val="500"/>
              </a:spcAft>
              <a:buFont typeface="Wingdings" pitchFamily="2" charset="2"/>
              <a:buChar char="ü"/>
            </a:pPr>
            <a:r>
              <a:rPr lang="sv-SE" sz="14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lägga till nya sidor i mallpaket som sedan skjuts ut till samtliga enheter inom mallpaketet.</a:t>
            </a:r>
          </a:p>
          <a:p>
            <a:pPr marL="1027350" lvl="1">
              <a:lnSpc>
                <a:spcPct val="90000"/>
              </a:lnSpc>
              <a:spcAft>
                <a:spcPts val="500"/>
              </a:spcAft>
              <a:buFont typeface="Wingdings" pitchFamily="2" charset="2"/>
              <a:buChar char="ü"/>
            </a:pPr>
            <a:r>
              <a:rPr lang="sv-SE" sz="14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ändra namn på en sida i ett mallpaket som sedan skjuts ut till samtliga enheter inom mallpaketet.</a:t>
            </a:r>
          </a:p>
          <a:p>
            <a:pPr marL="1027350" lvl="1">
              <a:lnSpc>
                <a:spcPct val="90000"/>
              </a:lnSpc>
              <a:spcAft>
                <a:spcPts val="500"/>
              </a:spcAft>
              <a:buFont typeface="Wingdings" pitchFamily="2" charset="2"/>
              <a:buChar char="ü"/>
            </a:pPr>
            <a:r>
              <a:rPr lang="sv-SE" sz="14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ta bort en sida i ett mallpaket som då försvinner från samtliga enheter inom mallpaketet</a:t>
            </a:r>
            <a:r>
              <a:rPr lang="sv-SE" sz="14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1027350" lvl="1">
              <a:lnSpc>
                <a:spcPct val="90000"/>
              </a:lnSpc>
              <a:spcAft>
                <a:spcPts val="500"/>
              </a:spcAft>
            </a:pPr>
            <a:r>
              <a:rPr lang="sv-SE" sz="14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lägga till en portlett (t.ex. en e-tjänst) på en sida i ett mallpaket som sedan skjuts ut till samtliga enheter inom mallpaketet.</a:t>
            </a:r>
          </a:p>
          <a:p>
            <a:pPr marL="1027350" lvl="1">
              <a:lnSpc>
                <a:spcPct val="90000"/>
              </a:lnSpc>
              <a:spcAft>
                <a:spcPts val="500"/>
              </a:spcAft>
            </a:pPr>
            <a:r>
              <a:rPr lang="sv-SE" sz="14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flytta en portlett (t.ex. en e-tjänst) på en sida i ett mallpaket som sedan skjuts ut till samtliga enheter inom mallpaketet.</a:t>
            </a:r>
          </a:p>
          <a:p>
            <a:pPr marL="1027350" lvl="1">
              <a:lnSpc>
                <a:spcPct val="90000"/>
              </a:lnSpc>
              <a:spcAft>
                <a:spcPts val="500"/>
              </a:spcAft>
              <a:buFont typeface="Wingdings" pitchFamily="2" charset="2"/>
              <a:buChar char="ü"/>
            </a:pPr>
            <a:r>
              <a:rPr lang="sv-SE" sz="14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kunna återställa en borttagen portalsida i ett publicerat mallpaket</a:t>
            </a:r>
          </a:p>
          <a:p>
            <a:pPr marL="284400">
              <a:lnSpc>
                <a:spcPct val="90000"/>
              </a:lnSpc>
              <a:spcAft>
                <a:spcPts val="500"/>
              </a:spcAft>
              <a:buFont typeface="Wingdings" pitchFamily="2" charset="2"/>
              <a:buChar char="ü"/>
            </a:pPr>
            <a:r>
              <a:rPr lang="sv-SE" sz="14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Kunna sätta publicerings- och faktaansvar på enhetssidor</a:t>
            </a:r>
          </a:p>
          <a:p>
            <a:pPr marL="284400">
              <a:lnSpc>
                <a:spcPct val="90000"/>
              </a:lnSpc>
              <a:spcAft>
                <a:spcPts val="500"/>
              </a:spcAft>
              <a:buFont typeface="Wingdings" pitchFamily="2" charset="2"/>
              <a:buChar char="ü"/>
            </a:pPr>
            <a:r>
              <a:rPr lang="sv-SE" sz="14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Kunna visa generell info på enhetssidan utan att behöva dubbelpublicera information (t.ex. lånekortsregler på bibliotekens enhetssidor)</a:t>
            </a:r>
          </a:p>
          <a:p>
            <a:pPr marL="284400">
              <a:lnSpc>
                <a:spcPct val="90000"/>
              </a:lnSpc>
              <a:spcAft>
                <a:spcPts val="500"/>
              </a:spcAft>
              <a:buFont typeface="Wingdings" pitchFamily="2" charset="2"/>
              <a:buChar char="ü"/>
            </a:pPr>
            <a:r>
              <a:rPr lang="sv-SE" sz="14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Kunna sätta generell metadata på sidor i ett mallpaket som sedan sätts på alla enhetssidor inom mallpaketet</a:t>
            </a:r>
          </a:p>
          <a:p>
            <a:pPr marL="284400">
              <a:lnSpc>
                <a:spcPct val="90000"/>
              </a:lnSpc>
              <a:spcAft>
                <a:spcPts val="500"/>
              </a:spcAft>
            </a:pPr>
            <a:r>
              <a:rPr lang="sv-SE" sz="14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Kunna sätta kopplingen till </a:t>
            </a:r>
            <a:r>
              <a:rPr lang="sv-SE" sz="1400" dirty="0" err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SG-db</a:t>
            </a:r>
            <a:r>
              <a:rPr lang="sv-SE" sz="14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på ett ställe för enhetssidan och den ärvs till de portletter som nyttjar den </a:t>
            </a:r>
            <a:r>
              <a:rPr lang="sv-SE" sz="1400" dirty="0" err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datan</a:t>
            </a:r>
            <a:endParaRPr lang="sv-SE" sz="1400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4294967295"/>
          </p:nvPr>
        </p:nvSpPr>
        <p:spPr>
          <a:xfrm>
            <a:off x="6907213" y="6248400"/>
            <a:ext cx="2236787" cy="457200"/>
          </a:xfrm>
          <a:prstGeom prst="rect">
            <a:avLst/>
          </a:prstGeom>
        </p:spPr>
        <p:txBody>
          <a:bodyPr/>
          <a:lstStyle/>
          <a:p>
            <a:fld id="{3235EA8D-BD03-48C6-8222-0750DD5364E8}" type="datetime4">
              <a:rPr lang="sv-SE">
                <a:solidFill>
                  <a:srgbClr val="000000"/>
                </a:solidFill>
              </a:rPr>
              <a:pPr/>
              <a:t>7 oktober 2015</a:t>
            </a:fld>
            <a:endParaRPr lang="sv-S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4" dur="indefinite"/>
                                        <p:tgtEl>
                                          <p:spTgt spid="3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4294967295"/>
          </p:nvPr>
        </p:nvSpPr>
        <p:spPr>
          <a:xfrm>
            <a:off x="6907213" y="6248400"/>
            <a:ext cx="2236787" cy="457200"/>
          </a:xfrm>
          <a:prstGeom prst="rect">
            <a:avLst/>
          </a:prstGeom>
        </p:spPr>
        <p:txBody>
          <a:bodyPr/>
          <a:lstStyle/>
          <a:p>
            <a:fld id="{E29F64E0-7CA0-4AD0-A451-FBACFEB1AA88}" type="datetime4">
              <a:rPr lang="sv-SE" smtClean="0">
                <a:solidFill>
                  <a:srgbClr val="729FBD"/>
                </a:solidFill>
              </a:rPr>
              <a:pPr/>
              <a:t>7 oktober 2015</a:t>
            </a:fld>
            <a:endParaRPr lang="sv-SE">
              <a:solidFill>
                <a:srgbClr val="729FBD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GBG-Stad-Mall_SE_PPT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BGstad-grön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GBGstad-röd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BGstad-prickar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GBGstad-turkos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GBGstad-lila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GBGstad-avslut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677</Words>
  <Application>Microsoft Office PowerPoint</Application>
  <PresentationFormat>Bildspel på skärmen (4:3)</PresentationFormat>
  <Paragraphs>64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Bildrubriker</vt:lpstr>
      </vt:variant>
      <vt:variant>
        <vt:i4>7</vt:i4>
      </vt:variant>
    </vt:vector>
  </HeadingPairs>
  <TitlesOfParts>
    <vt:vector size="14" baseType="lpstr">
      <vt:lpstr>GBG-Stad-Mall_SE_PPT</vt:lpstr>
      <vt:lpstr>GBGstad-grön</vt:lpstr>
      <vt:lpstr>GBGstad-röd</vt:lpstr>
      <vt:lpstr>GBGstad-prickar</vt:lpstr>
      <vt:lpstr>GBGstad-turkos</vt:lpstr>
      <vt:lpstr>GBGstad-lila</vt:lpstr>
      <vt:lpstr>GBGstad-avslut</vt:lpstr>
      <vt:lpstr>Enhetssida 2.0</vt:lpstr>
      <vt:lpstr>Bild 2</vt:lpstr>
      <vt:lpstr>Enhetssida 2  - projektet avslutat </vt:lpstr>
      <vt:lpstr>Nyttoeffekter - besökarna</vt:lpstr>
      <vt:lpstr>Nyttoeffekter - verksamheterna</vt:lpstr>
      <vt:lpstr>Nyttoeffekter – webbenheten/e-samverkan</vt:lpstr>
      <vt:lpstr>Bild 7</vt:lpstr>
    </vt:vector>
  </TitlesOfParts>
  <Company>Göteborgs stad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gunene2001</dc:creator>
  <cp:lastModifiedBy>kerwis0324</cp:lastModifiedBy>
  <cp:revision>38</cp:revision>
  <dcterms:created xsi:type="dcterms:W3CDTF">2015-09-28T11:18:16Z</dcterms:created>
  <dcterms:modified xsi:type="dcterms:W3CDTF">2015-10-07T08:27:08Z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W_SaveText">
    <vt:lpwstr>Spara till Notes</vt:lpwstr>
  </property>
  <property fmtid="{D5CDD505-2E9C-101B-9397-08002B2CF9AE}" pid="3" name="SW_SaveCloseOfficeText">
    <vt:lpwstr>Spara och Stäng Officedokument</vt:lpwstr>
  </property>
  <property fmtid="{D5CDD505-2E9C-101B-9397-08002B2CF9AE}" pid="4" name="SW_SaveCloseText">
    <vt:lpwstr>Spara och Stäng Notes dokument</vt:lpwstr>
  </property>
  <property fmtid="{D5CDD505-2E9C-101B-9397-08002B2CF9AE}" pid="5" name="SW_DocUNID">
    <vt:lpwstr>B495FB762EE0480AC1257EB20044613D</vt:lpwstr>
  </property>
  <property fmtid="{D5CDD505-2E9C-101B-9397-08002B2CF9AE}" pid="6" name="SW_DocHWND">
    <vt:r8>2165736</vt:r8>
  </property>
  <property fmtid="{D5CDD505-2E9C-101B-9397-08002B2CF9AE}" pid="7" name="SW_IntOfficeMacros">
    <vt:lpwstr>Enabled</vt:lpwstr>
  </property>
  <property fmtid="{D5CDD505-2E9C-101B-9397-08002B2CF9AE}" pid="8" name="SW_CustomTitle">
    <vt:lpwstr>SWING Integrator 5 Document</vt:lpwstr>
  </property>
  <property fmtid="{D5CDD505-2E9C-101B-9397-08002B2CF9AE}" pid="9" name="SW_DialogTitle">
    <vt:lpwstr>SWING Integrator för Notes och Office</vt:lpwstr>
  </property>
  <property fmtid="{D5CDD505-2E9C-101B-9397-08002B2CF9AE}" pid="10" name="SW_PromptText">
    <vt:lpwstr>Vill du spara?</vt:lpwstr>
  </property>
  <property fmtid="{D5CDD505-2E9C-101B-9397-08002B2CF9AE}" pid="11" name="SW_NewDocument">
    <vt:lpwstr/>
  </property>
  <property fmtid="{D5CDD505-2E9C-101B-9397-08002B2CF9AE}" pid="12" name="SW_VisibleVBAMacroMenuItems">
    <vt:r8>127</vt:r8>
  </property>
  <property fmtid="{D5CDD505-2E9C-101B-9397-08002B2CF9AE}" pid="13" name="SW_EnabledVBAMacroMenuItems">
    <vt:r8>7</vt:r8>
  </property>
  <property fmtid="{D5CDD505-2E9C-101B-9397-08002B2CF9AE}" pid="14" name="SW_AddinName">
    <vt:lpwstr>SWINGINTEGRATOR528105.PPA</vt:lpwstr>
  </property>
</Properties>
</file>